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3"/>
  </p:notesMasterIdLst>
  <p:sldIdLst>
    <p:sldId id="256" r:id="rId2"/>
    <p:sldId id="309" r:id="rId3"/>
    <p:sldId id="303" r:id="rId4"/>
    <p:sldId id="305" r:id="rId5"/>
    <p:sldId id="323" r:id="rId6"/>
    <p:sldId id="313" r:id="rId7"/>
    <p:sldId id="322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30" r:id="rId18"/>
    <p:sldId id="326" r:id="rId19"/>
    <p:sldId id="327" r:id="rId20"/>
    <p:sldId id="336" r:id="rId21"/>
    <p:sldId id="335" r:id="rId22"/>
  </p:sldIdLst>
  <p:sldSz cx="9144000" cy="5143500" type="screen16x9"/>
  <p:notesSz cx="6858000" cy="9144000"/>
  <p:embeddedFontLst>
    <p:embeddedFont>
      <p:font typeface="Roboto Slab" panose="020B0604020202020204" charset="0"/>
      <p:regular r:id="rId24"/>
      <p:bold r:id="rId25"/>
    </p:embeddedFont>
    <p:embeddedFont>
      <p:font typeface="Nixie One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4309B05-5572-4716-BB28-3EA1576846CF}">
  <a:tblStyle styleId="{B4309B05-5572-4716-BB28-3EA1576846C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873" autoAdjust="0"/>
  </p:normalViewPr>
  <p:slideViewPr>
    <p:cSldViewPr>
      <p:cViewPr varScale="1">
        <p:scale>
          <a:sx n="66" d="100"/>
          <a:sy n="66" d="100"/>
        </p:scale>
        <p:origin x="556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93712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237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284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62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56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059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03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727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3610902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15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828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1029875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912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3919641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867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Once the data </a:t>
            </a:r>
            <a:r>
              <a:rPr lang="fr-FR" dirty="0" err="1"/>
              <a:t>reaches</a:t>
            </a:r>
            <a:r>
              <a:rPr lang="fr-FR" dirty="0"/>
              <a:t> the </a:t>
            </a:r>
            <a:r>
              <a:rPr lang="fr-FR" dirty="0" err="1"/>
              <a:t>antenna</a:t>
            </a:r>
            <a:r>
              <a:rPr lang="fr-FR" dirty="0"/>
              <a:t> </a:t>
            </a:r>
            <a:r>
              <a:rPr lang="fr-FR" dirty="0" err="1"/>
              <a:t>located</a:t>
            </a:r>
            <a:r>
              <a:rPr lang="fr-FR" baseline="0" dirty="0"/>
              <a:t> in </a:t>
            </a:r>
            <a:r>
              <a:rPr lang="fr-FR" baseline="0" dirty="0" err="1"/>
              <a:t>Bologna</a:t>
            </a:r>
            <a:r>
              <a:rPr lang="fr-FR" baseline="0" dirty="0"/>
              <a:t>, the </a:t>
            </a:r>
            <a:r>
              <a:rPr lang="fr-FR" baseline="0" dirty="0" err="1"/>
              <a:t>microwave</a:t>
            </a:r>
            <a:r>
              <a:rPr lang="fr-FR" baseline="0" dirty="0"/>
              <a:t> signal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converted</a:t>
            </a:r>
            <a:r>
              <a:rPr lang="fr-FR" baseline="0" dirty="0"/>
              <a:t> to an </a:t>
            </a:r>
            <a:r>
              <a:rPr lang="fr-FR" baseline="0" dirty="0" err="1"/>
              <a:t>electrical</a:t>
            </a:r>
            <a:r>
              <a:rPr lang="fr-FR" baseline="0" dirty="0"/>
              <a:t> signal and sent to a router (</a:t>
            </a:r>
            <a:r>
              <a:rPr lang="fr-FR" baseline="0" dirty="0" err="1"/>
              <a:t>most</a:t>
            </a:r>
            <a:r>
              <a:rPr lang="fr-FR" baseline="0" dirty="0"/>
              <a:t> </a:t>
            </a:r>
            <a:r>
              <a:rPr lang="fr-FR" baseline="0" dirty="0" err="1"/>
              <a:t>likely</a:t>
            </a:r>
            <a:r>
              <a:rPr lang="fr-FR" baseline="0" dirty="0"/>
              <a:t> </a:t>
            </a:r>
            <a:r>
              <a:rPr lang="fr-FR" baseline="0" dirty="0" err="1"/>
              <a:t>colocated</a:t>
            </a:r>
            <a:r>
              <a:rPr lang="fr-FR" baseline="0" dirty="0"/>
              <a:t>, in the </a:t>
            </a:r>
            <a:r>
              <a:rPr lang="fr-FR" baseline="0" dirty="0" err="1"/>
              <a:t>same</a:t>
            </a:r>
            <a:r>
              <a:rPr lang="fr-FR" baseline="0" dirty="0"/>
              <a:t> building).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The router has </a:t>
            </a:r>
            <a:r>
              <a:rPr lang="fr-FR" baseline="0" dirty="0" err="1"/>
              <a:t>what</a:t>
            </a:r>
            <a:r>
              <a:rPr lang="fr-FR" baseline="0" dirty="0"/>
              <a:t> </a:t>
            </a:r>
            <a:r>
              <a:rPr lang="fr-FR" baseline="0" dirty="0" err="1"/>
              <a:t>we</a:t>
            </a:r>
            <a:r>
              <a:rPr lang="fr-FR" baseline="0" dirty="0"/>
              <a:t> call a </a:t>
            </a:r>
            <a:r>
              <a:rPr lang="fr-FR" baseline="0" dirty="0" err="1"/>
              <a:t>routing</a:t>
            </a:r>
            <a:r>
              <a:rPr lang="fr-FR" baseline="0" dirty="0"/>
              <a:t> table </a:t>
            </a:r>
            <a:r>
              <a:rPr lang="fr-FR" baseline="0" dirty="0" err="1"/>
              <a:t>that</a:t>
            </a:r>
            <a:r>
              <a:rPr lang="fr-FR" baseline="0" dirty="0"/>
              <a:t> tells </a:t>
            </a:r>
            <a:r>
              <a:rPr lang="fr-FR" baseline="0" dirty="0" err="1"/>
              <a:t>him</a:t>
            </a:r>
            <a:r>
              <a:rPr lang="fr-FR" baseline="0" dirty="0"/>
              <a:t> how to </a:t>
            </a:r>
            <a:r>
              <a:rPr lang="fr-FR" baseline="0" dirty="0" err="1"/>
              <a:t>forward</a:t>
            </a:r>
            <a:r>
              <a:rPr lang="fr-FR" baseline="0" dirty="0"/>
              <a:t> the information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receives</a:t>
            </a:r>
            <a:r>
              <a:rPr lang="fr-FR" baseline="0" dirty="0"/>
              <a:t>, </a:t>
            </a:r>
            <a:r>
              <a:rPr lang="fr-FR" baseline="0" dirty="0" err="1"/>
              <a:t>based</a:t>
            </a:r>
            <a:r>
              <a:rPr lang="fr-FR" baseline="0" dirty="0"/>
              <a:t> on the destination. (table </a:t>
            </a:r>
            <a:r>
              <a:rPr lang="fr-FR" baseline="0" dirty="0" err="1"/>
              <a:t>lookup</a:t>
            </a:r>
            <a:r>
              <a:rPr lang="fr-FR" baseline="0" dirty="0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A </a:t>
            </a:r>
            <a:r>
              <a:rPr lang="fr-FR" baseline="0" dirty="0" err="1"/>
              <a:t>routing</a:t>
            </a:r>
            <a:r>
              <a:rPr lang="fr-FR" baseline="0" dirty="0"/>
              <a:t> table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basically</a:t>
            </a:r>
            <a:r>
              <a:rPr lang="fr-FR" baseline="0" dirty="0"/>
              <a:t> an table </a:t>
            </a:r>
            <a:r>
              <a:rPr lang="fr-FR" baseline="0" dirty="0" err="1"/>
              <a:t>that</a:t>
            </a:r>
            <a:r>
              <a:rPr lang="fr-FR" baseline="0" dirty="0"/>
              <a:t> tells a router on </a:t>
            </a:r>
            <a:r>
              <a:rPr lang="fr-FR" baseline="0" dirty="0" err="1"/>
              <a:t>which</a:t>
            </a:r>
            <a:r>
              <a:rPr lang="fr-FR" baseline="0" dirty="0"/>
              <a:t> interface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should</a:t>
            </a:r>
            <a:r>
              <a:rPr lang="fr-FR" baseline="0" dirty="0"/>
              <a:t> </a:t>
            </a:r>
            <a:r>
              <a:rPr lang="fr-FR" baseline="0" dirty="0" err="1"/>
              <a:t>send</a:t>
            </a:r>
            <a:r>
              <a:rPr lang="fr-FR" baseline="0" dirty="0"/>
              <a:t> the data </a:t>
            </a:r>
            <a:r>
              <a:rPr lang="fr-FR" baseline="0" dirty="0" err="1"/>
              <a:t>depending</a:t>
            </a:r>
            <a:r>
              <a:rPr lang="fr-FR" baseline="0" dirty="0"/>
              <a:t> on the destination.</a:t>
            </a:r>
          </a:p>
        </p:txBody>
      </p:sp>
    </p:spTree>
    <p:extLst>
      <p:ext uri="{BB962C8B-B14F-4D97-AF65-F5344CB8AC3E}">
        <p14:creationId xmlns:p14="http://schemas.microsoft.com/office/powerpoint/2010/main" val="1280078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 company that sells networking devices like Cisco, Juniper, Nokia, </a:t>
            </a:r>
            <a:r>
              <a:rPr lang="en-US" dirty="0" err="1"/>
              <a:t>etc</a:t>
            </a:r>
            <a:r>
              <a:rPr lang="en-US" dirty="0"/>
              <a:t> usually provides a Network Management System.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It is a software that has an overview of the network's devices and that is used for many different things, mainly for monitoring.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first step to visualization is to have a file that contains the topology of our network, nodes + links.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In order to create such a file, we can send queries to the NMS to ask them what they see, and organize that information in a csv/</a:t>
            </a:r>
            <a:r>
              <a:rPr lang="en-US" dirty="0" err="1"/>
              <a:t>xls</a:t>
            </a:r>
            <a:r>
              <a:rPr lang="en-US" dirty="0"/>
              <a:t>/txt.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29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60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3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06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979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2112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3189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002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800"/>
            </a:lvl2pPr>
            <a:lvl3pPr lvl="2">
              <a:spcBef>
                <a:spcPts val="0"/>
              </a:spcBef>
              <a:buSzPct val="100000"/>
              <a:defRPr sz="2800"/>
            </a:lvl3pPr>
            <a:lvl4pPr lvl="3">
              <a:spcBef>
                <a:spcPts val="0"/>
              </a:spcBef>
              <a:buSzPct val="100000"/>
              <a:defRPr sz="2800"/>
            </a:lvl4pPr>
            <a:lvl5pPr lvl="4">
              <a:spcBef>
                <a:spcPts val="0"/>
              </a:spcBef>
              <a:buSzPct val="100000"/>
              <a:defRPr sz="2800"/>
            </a:lvl5pPr>
            <a:lvl6pPr lvl="5">
              <a:spcBef>
                <a:spcPts val="0"/>
              </a:spcBef>
              <a:buSzPct val="100000"/>
              <a:defRPr sz="2800"/>
            </a:lvl6pPr>
            <a:lvl7pPr lvl="6">
              <a:spcBef>
                <a:spcPts val="0"/>
              </a:spcBef>
              <a:buSzPct val="100000"/>
              <a:defRPr sz="2800"/>
            </a:lvl7pPr>
            <a:lvl8pPr lvl="7">
              <a:spcBef>
                <a:spcPts val="0"/>
              </a:spcBef>
              <a:buSzPct val="100000"/>
              <a:defRPr sz="2800"/>
            </a:lvl8pPr>
            <a:lvl9pPr lvl="8">
              <a:spcBef>
                <a:spcPts val="0"/>
              </a:spcBef>
              <a:buSzPct val="100000"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09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9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7461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974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3595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1234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4348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2461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8066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9956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568C-5BC8-45E4-88CA-C1F2534D563E}" type="datetimeFigureOut">
              <a:rPr lang="fr-FR" smtClean="0"/>
              <a:t>04/07/2017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10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KxbO4rRlp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sible/ansible" TargetMode="External"/><Relationship Id="rId3" Type="http://schemas.openxmlformats.org/officeDocument/2006/relationships/hyperlink" Target="https://github.com/afourmy/pyNMS" TargetMode="External"/><Relationship Id="rId7" Type="http://schemas.openxmlformats.org/officeDocument/2006/relationships/hyperlink" Target="https://github.com/ktbyers/netmiko" TargetMode="External"/><Relationship Id="rId2" Type="http://schemas.openxmlformats.org/officeDocument/2006/relationships/hyperlink" Target="https://github.com/afourmy/NetDi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nipknap/exscript" TargetMode="External"/><Relationship Id="rId5" Type="http://schemas.openxmlformats.org/officeDocument/2006/relationships/hyperlink" Target="https://github.com/afourmy/EuroPython-2017" TargetMode="External"/><Relationship Id="rId4" Type="http://schemas.openxmlformats.org/officeDocument/2006/relationships/hyperlink" Target="https://github.com/afourmy/pyGIS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8"/>
          <p:cNvSpPr txBox="1">
            <a:spLocks/>
          </p:cNvSpPr>
          <p:nvPr/>
        </p:nvSpPr>
        <p:spPr>
          <a:xfrm>
            <a:off x="1777065" y="2038350"/>
            <a:ext cx="6324599" cy="6885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Network visualization</a:t>
            </a:r>
            <a:r>
              <a:rPr kumimoji="0" lang="en" sz="24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and automation</a:t>
            </a:r>
          </a:p>
        </p:txBody>
      </p:sp>
      <p:sp>
        <p:nvSpPr>
          <p:cNvPr id="13" name="Shape 98"/>
          <p:cNvSpPr txBox="1">
            <a:spLocks/>
          </p:cNvSpPr>
          <p:nvPr/>
        </p:nvSpPr>
        <p:spPr>
          <a:xfrm>
            <a:off x="5181600" y="3546269"/>
            <a:ext cx="36576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tabLst/>
              <a:defRPr/>
            </a:pPr>
            <a:b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</a:br>
            <a: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EuroPython</a:t>
            </a:r>
            <a:r>
              <a:rPr kumimoji="0" lang="en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2017 - Rimini</a:t>
            </a:r>
            <a:endParaRPr kumimoji="0" lang="en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79CDD6BE-1AB9-4769-BD96-D2A8B73CD80D}"/>
              </a:ext>
            </a:extLst>
          </p:cNvPr>
          <p:cNvSpPr txBox="1"/>
          <p:nvPr/>
        </p:nvSpPr>
        <p:spPr>
          <a:xfrm>
            <a:off x="1600200" y="936070"/>
            <a:ext cx="678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latin typeface="Nixie One" charset="0"/>
              </a:rPr>
              <a:t>Network </a:t>
            </a:r>
            <a:r>
              <a:rPr lang="fr-FR" sz="4400" b="1" dirty="0" err="1">
                <a:latin typeface="Nixie One" charset="0"/>
              </a:rPr>
              <a:t>visualization</a:t>
            </a:r>
            <a:r>
              <a:rPr lang="fr-FR" sz="4400" b="1" dirty="0">
                <a:latin typeface="Nixie One" charset="0"/>
              </a:rPr>
              <a:t> and automation</a:t>
            </a:r>
            <a:endParaRPr lang="en-US" sz="4400" b="1" dirty="0">
              <a:latin typeface="Nixie One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2A4BC83D-4D03-45AE-8C09-5CBF34D75D38}"/>
              </a:ext>
            </a:extLst>
          </p:cNvPr>
          <p:cNvSpPr txBox="1"/>
          <p:nvPr/>
        </p:nvSpPr>
        <p:spPr>
          <a:xfrm>
            <a:off x="2057400" y="3201998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>
                <a:latin typeface="Nixie One" charset="0"/>
              </a:rPr>
              <a:t>EuroPython</a:t>
            </a:r>
            <a:r>
              <a:rPr lang="en-US" sz="4400" b="1" i="1" dirty="0">
                <a:latin typeface="Nixie One" charset="0"/>
              </a:rPr>
              <a:t>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50" y="1372804"/>
            <a:ext cx="1304583" cy="1304583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381000" y="280035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br>
              <a:rPr lang="fr-FR" sz="3200" b="1" dirty="0">
                <a:solidFill>
                  <a:schemeClr val="tx1"/>
                </a:solidFill>
                <a:latin typeface="Nixie One" charset="0"/>
              </a:rPr>
            </a:b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  (.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shp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)</a:t>
            </a:r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 flipV="1">
            <a:off x="2503820" y="1514263"/>
            <a:ext cx="1676400" cy="65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3"/>
          <p:cNvSpPr txBox="1"/>
          <p:nvPr/>
        </p:nvSpPr>
        <p:spPr>
          <a:xfrm>
            <a:off x="5780420" y="245156"/>
            <a:ext cx="1945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endParaRPr lang="fr-FR" sz="2800" b="1" dirty="0">
              <a:solidFill>
                <a:schemeClr val="tx1"/>
              </a:solidFill>
              <a:latin typeface="Nixie One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09" y="811546"/>
            <a:ext cx="4154857" cy="1435986"/>
          </a:xfrm>
          <a:prstGeom prst="rect">
            <a:avLst/>
          </a:prstGeom>
        </p:spPr>
      </p:pic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2503820" y="2618791"/>
            <a:ext cx="1676400" cy="8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/>
          <p:cNvSpPr txBox="1"/>
          <p:nvPr/>
        </p:nvSpPr>
        <p:spPr>
          <a:xfrm>
            <a:off x="5388414" y="2395660"/>
            <a:ext cx="308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latin typeface="Nixie One" charset="0"/>
              </a:rPr>
              <a:t>Multipolygons</a:t>
            </a:r>
            <a:endParaRPr lang="fr-FR" sz="2800" b="1" dirty="0">
              <a:latin typeface="Nixie One" charset="0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991" y="3105150"/>
            <a:ext cx="4067876" cy="161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4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8" y="1303690"/>
            <a:ext cx="1304583" cy="130458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80806" y="1590053"/>
            <a:ext cx="2511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Shapes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extraction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27275" y="2254330"/>
            <a:ext cx="2365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module</a:t>
            </a:r>
          </a:p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     (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pyshp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69688" y="1912062"/>
            <a:ext cx="3806059" cy="131543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5792" y="1732377"/>
            <a:ext cx="3921973" cy="1558890"/>
          </a:xfrm>
          <a:prstGeom prst="rect">
            <a:avLst/>
          </a:prstGeom>
        </p:spPr>
      </p:pic>
      <p:cxnSp>
        <p:nvCxnSpPr>
          <p:cNvPr id="27" name="Connecteur droit avec flèche 26"/>
          <p:cNvCxnSpPr/>
          <p:nvPr/>
        </p:nvCxnSpPr>
        <p:spPr>
          <a:xfrm>
            <a:off x="2687291" y="2122246"/>
            <a:ext cx="269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>
            <a:extLst>
              <a:ext uri="{FF2B5EF4-FFF2-40B4-BE49-F238E27FC236}">
                <a16:creationId xmlns:a16="http://schemas.microsoft.com/office/drawing/2014/main" id="{8C4C5400-26C7-498C-904C-343C4435E234}"/>
              </a:ext>
            </a:extLst>
          </p:cNvPr>
          <p:cNvSpPr txBox="1"/>
          <p:nvPr/>
        </p:nvSpPr>
        <p:spPr>
          <a:xfrm>
            <a:off x="530561" y="2750749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br>
              <a:rPr lang="fr-FR" sz="3200" b="1" dirty="0">
                <a:solidFill>
                  <a:schemeClr val="tx1"/>
                </a:solidFill>
                <a:latin typeface="Nixie One" charset="0"/>
              </a:rPr>
            </a:b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  (.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shp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227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3"/>
          <p:cNvSpPr txBox="1"/>
          <p:nvPr/>
        </p:nvSpPr>
        <p:spPr>
          <a:xfrm>
            <a:off x="152400" y="3893649"/>
            <a:ext cx="3342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and </a:t>
            </a:r>
            <a:r>
              <a:rPr lang="fr-FR" sz="3200" b="1" dirty="0" err="1">
                <a:latin typeface="Nixie One" charset="0"/>
              </a:rPr>
              <a:t>multipolygons</a:t>
            </a:r>
            <a:endParaRPr lang="fr-FR" sz="3200" b="1" dirty="0">
              <a:latin typeface="Nixie One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76136" y="794202"/>
            <a:ext cx="2911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Extract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the </a:t>
            </a:r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of a </a:t>
            </a:r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multipolygon</a:t>
            </a:r>
            <a:endParaRPr lang="fr-FR" sz="2400" b="1" dirty="0">
              <a:solidFill>
                <a:schemeClr val="tx1"/>
              </a:solidFill>
              <a:latin typeface="Nixie On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0341" y="2645865"/>
            <a:ext cx="267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F0000"/>
                </a:solidFill>
                <a:latin typeface="Nixie One" charset="0"/>
              </a:rPr>
              <a:t>shapely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module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99604" y="1640067"/>
            <a:ext cx="3243269" cy="112092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6112" y="1558206"/>
            <a:ext cx="3250694" cy="1292073"/>
          </a:xfrm>
          <a:prstGeom prst="rect">
            <a:avLst/>
          </a:prstGeom>
        </p:spPr>
      </p:pic>
      <p:cxnSp>
        <p:nvCxnSpPr>
          <p:cNvPr id="27" name="Connecteur droit avec flèche 26"/>
          <p:cNvCxnSpPr/>
          <p:nvPr/>
        </p:nvCxnSpPr>
        <p:spPr>
          <a:xfrm>
            <a:off x="3211787" y="2355622"/>
            <a:ext cx="269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4790" y="2869407"/>
            <a:ext cx="1611133" cy="55683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8825" y="2869408"/>
            <a:ext cx="1611133" cy="556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91975" y="1017863"/>
            <a:ext cx="1611133" cy="55683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50748" y="1017863"/>
            <a:ext cx="1611133" cy="556833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5935167" y="4207166"/>
            <a:ext cx="319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only</a:t>
            </a:r>
            <a:endParaRPr lang="fr-FR" sz="3200" b="1" dirty="0">
              <a:solidFill>
                <a:schemeClr val="tx1"/>
              </a:solidFill>
              <a:latin typeface="Nixie One" charset="0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73850" y="2882772"/>
            <a:ext cx="1611133" cy="55683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38823" y="1017863"/>
            <a:ext cx="1611133" cy="5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5" y="34552"/>
            <a:ext cx="4724399" cy="5066380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5181600" y="1581150"/>
            <a:ext cx="353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Nixie One" charset="0"/>
              </a:rPr>
              <a:t>Point on the </a:t>
            </a:r>
            <a:r>
              <a:rPr lang="fr-FR" sz="2800" b="1" dirty="0" err="1">
                <a:solidFill>
                  <a:schemeClr val="tx1"/>
                </a:solidFill>
                <a:latin typeface="Nixie One" charset="0"/>
              </a:rPr>
              <a:t>earth</a:t>
            </a:r>
            <a:endParaRPr lang="fr-FR" sz="2800" b="1" dirty="0">
              <a:solidFill>
                <a:schemeClr val="tx1"/>
              </a:solidFill>
              <a:latin typeface="Nixie One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6935205" y="2336978"/>
            <a:ext cx="0" cy="74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5124650" y="3251378"/>
            <a:ext cx="362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Nixie One" charset="0"/>
              </a:rPr>
              <a:t>(longitude, latitude)</a:t>
            </a:r>
          </a:p>
        </p:txBody>
      </p:sp>
    </p:spTree>
    <p:extLst>
      <p:ext uri="{BB962C8B-B14F-4D97-AF65-F5344CB8AC3E}">
        <p14:creationId xmlns:p14="http://schemas.microsoft.com/office/powerpoint/2010/main" val="110854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8690"/>
            <a:ext cx="2133600" cy="2288043"/>
          </a:xfrm>
          <a:prstGeom prst="rect">
            <a:avLst/>
          </a:prstGeom>
        </p:spPr>
      </p:pic>
      <p:sp>
        <p:nvSpPr>
          <p:cNvPr id="25" name="TextBox 13"/>
          <p:cNvSpPr txBox="1"/>
          <p:nvPr/>
        </p:nvSpPr>
        <p:spPr>
          <a:xfrm>
            <a:off x="762000" y="74295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Point on the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earth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(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3D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 (longitude, latitude)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3352800" y="2712711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3"/>
          <p:cNvSpPr txBox="1"/>
          <p:nvPr/>
        </p:nvSpPr>
        <p:spPr>
          <a:xfrm>
            <a:off x="5257800" y="742950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Point on a plan (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2D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</a:t>
            </a:r>
          </a:p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(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x,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y)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91897"/>
            <a:ext cx="2362200" cy="2417233"/>
          </a:xfrm>
          <a:prstGeom prst="rect">
            <a:avLst/>
          </a:prstGeom>
        </p:spPr>
      </p:pic>
      <p:sp>
        <p:nvSpPr>
          <p:cNvPr id="32" name="TextBox 13"/>
          <p:cNvSpPr txBox="1"/>
          <p:nvPr/>
        </p:nvSpPr>
        <p:spPr>
          <a:xfrm>
            <a:off x="1066800" y="417195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Consequence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of the « 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Remarkable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theorem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 » (Gauss) :</a:t>
            </a:r>
          </a:p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Every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carthographic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projection causes a 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distortion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16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09750"/>
            <a:ext cx="2570343" cy="2756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24" y="822146"/>
            <a:ext cx="1733550" cy="147073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24" y="3137400"/>
            <a:ext cx="1428750" cy="1428750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494624" y="3544932"/>
            <a:ext cx="2819400" cy="30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315504" y="1557515"/>
            <a:ext cx="2707575" cy="83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/>
        </p:nvSpPr>
        <p:spPr>
          <a:xfrm rot="20569976">
            <a:off x="3918698" y="1584244"/>
            <a:ext cx="142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Mercator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522326" y="584067"/>
            <a:ext cx="4416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Convert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geographic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coordinates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into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coordinates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:</a:t>
            </a:r>
          </a:p>
          <a:p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pyproj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 rot="374771">
            <a:off x="3325156" y="3328193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Azimuthal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orthographic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2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0"/>
          <p:cNvSpPr txBox="1">
            <a:spLocks/>
          </p:cNvSpPr>
          <p:nvPr/>
        </p:nvSpPr>
        <p:spPr>
          <a:xfrm>
            <a:off x="381000" y="1733550"/>
            <a:ext cx="8450283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/>
              <a:t>We need :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GUI programming toolkit (</a:t>
            </a:r>
            <a:r>
              <a:rPr lang="en" sz="2400" b="1" dirty="0">
                <a:solidFill>
                  <a:srgbClr val="FF0000"/>
                </a:solidFill>
              </a:rPr>
              <a:t>tkinter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widget to create polygons (tkinter’s </a:t>
            </a:r>
            <a:r>
              <a:rPr lang="en" sz="2400" b="1" dirty="0">
                <a:solidFill>
                  <a:srgbClr val="FF0000"/>
                </a:solidFill>
              </a:rPr>
              <a:t>Canvas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file that contains the map coordinates (</a:t>
            </a:r>
            <a:r>
              <a:rPr lang="en" sz="2400" b="1" dirty="0">
                <a:solidFill>
                  <a:srgbClr val="FF0000"/>
                </a:solidFill>
              </a:rPr>
              <a:t>shapefile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read shapefiles (</a:t>
            </a:r>
            <a:r>
              <a:rPr lang="en" sz="2400" b="1" dirty="0">
                <a:solidFill>
                  <a:srgbClr val="FF0000"/>
                </a:solidFill>
              </a:rPr>
              <a:t>pyshp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convert multipolygons into polygons (</a:t>
            </a:r>
            <a:r>
              <a:rPr lang="en" sz="2400" b="1" dirty="0">
                <a:solidFill>
                  <a:srgbClr val="FF0000"/>
                </a:solidFill>
              </a:rPr>
              <a:t>shapely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convert geographic coordinates into projected coordinates (</a:t>
            </a:r>
            <a:r>
              <a:rPr lang="en" sz="2400" b="1" dirty="0">
                <a:solidFill>
                  <a:srgbClr val="FF0000"/>
                </a:solidFill>
              </a:rPr>
              <a:t>pyproj</a:t>
            </a:r>
            <a:r>
              <a:rPr lang="en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0466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20"/>
          <p:cNvCxnSpPr/>
          <p:nvPr/>
        </p:nvCxnSpPr>
        <p:spPr>
          <a:xfrm flipV="1">
            <a:off x="495796" y="770077"/>
            <a:ext cx="1066800" cy="1421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hape 546"/>
          <p:cNvGrpSpPr/>
          <p:nvPr/>
        </p:nvGrpSpPr>
        <p:grpSpPr>
          <a:xfrm>
            <a:off x="4724896" y="1809670"/>
            <a:ext cx="272158" cy="272158"/>
            <a:chOff x="1278900" y="2333250"/>
            <a:chExt cx="381175" cy="381175"/>
          </a:xfrm>
        </p:grpSpPr>
        <p:sp>
          <p:nvSpPr>
            <p:cNvPr id="8" name="Shape 54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4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12" name="Straight Arrow Connector 20"/>
          <p:cNvCxnSpPr>
            <a:cxnSpLocks/>
          </p:cNvCxnSpPr>
          <p:nvPr/>
        </p:nvCxnSpPr>
        <p:spPr>
          <a:xfrm flipV="1">
            <a:off x="495796" y="1549427"/>
            <a:ext cx="1066800" cy="642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60"/>
          <p:cNvSpPr txBox="1">
            <a:spLocks/>
          </p:cNvSpPr>
          <p:nvPr/>
        </p:nvSpPr>
        <p:spPr>
          <a:xfrm>
            <a:off x="1675410" y="244827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ym typeface="Arial"/>
              </a:rPr>
              <a:t>SSH/Telnet</a:t>
            </a:r>
            <a:endParaRPr lang="en" sz="2400" b="1" dirty="0"/>
          </a:p>
        </p:txBody>
      </p:sp>
      <p:sp>
        <p:nvSpPr>
          <p:cNvPr id="14" name="Shape 160"/>
          <p:cNvSpPr txBox="1">
            <a:spLocks/>
          </p:cNvSpPr>
          <p:nvPr/>
        </p:nvSpPr>
        <p:spPr>
          <a:xfrm>
            <a:off x="1676400" y="1276350"/>
            <a:ext cx="613459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NETCONF/YANG (multi-</a:t>
            </a:r>
            <a:r>
              <a:rPr lang="fr-FR" sz="2400" b="1" dirty="0" err="1"/>
              <a:t>vendor</a:t>
            </a:r>
            <a:r>
              <a:rPr lang="fr-FR" sz="2400" b="1" dirty="0"/>
              <a:t>, IETF)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>
                <a:hlinkClick r:id="rId3"/>
              </a:rPr>
              <a:t>Network programmability using YANG / NETCONF </a:t>
            </a:r>
            <a:endParaRPr lang="en" sz="1400" b="1" dirty="0"/>
          </a:p>
        </p:txBody>
      </p:sp>
      <p:cxnSp>
        <p:nvCxnSpPr>
          <p:cNvPr id="15" name="Straight Arrow Connector 20"/>
          <p:cNvCxnSpPr/>
          <p:nvPr/>
        </p:nvCxnSpPr>
        <p:spPr>
          <a:xfrm>
            <a:off x="495796" y="2191831"/>
            <a:ext cx="1083960" cy="1370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60"/>
          <p:cNvSpPr txBox="1">
            <a:spLocks/>
          </p:cNvSpPr>
          <p:nvPr/>
        </p:nvSpPr>
        <p:spPr>
          <a:xfrm>
            <a:off x="5765790" y="3084639"/>
            <a:ext cx="3033138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Puppet</a:t>
            </a:r>
            <a:r>
              <a:rPr lang="fr-FR" sz="2400" b="1" dirty="0"/>
              <a:t>, Chef, </a:t>
            </a:r>
            <a:r>
              <a:rPr lang="fr-FR" sz="2400" b="1" dirty="0" err="1"/>
              <a:t>Saltstack</a:t>
            </a:r>
            <a:r>
              <a:rPr lang="fr-FR" sz="2400" b="1" dirty="0"/>
              <a:t>, </a:t>
            </a:r>
            <a:r>
              <a:rPr lang="fr-FR" sz="2400" b="1" dirty="0" err="1"/>
              <a:t>HPNA</a:t>
            </a:r>
            <a:endParaRPr lang="en" sz="2400" b="1" dirty="0"/>
          </a:p>
        </p:txBody>
      </p:sp>
      <p:cxnSp>
        <p:nvCxnSpPr>
          <p:cNvPr id="26" name="Straight Arrow Connector 20"/>
          <p:cNvCxnSpPr>
            <a:cxnSpLocks/>
          </p:cNvCxnSpPr>
          <p:nvPr/>
        </p:nvCxnSpPr>
        <p:spPr>
          <a:xfrm flipV="1">
            <a:off x="4997054" y="3309883"/>
            <a:ext cx="571716" cy="222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160"/>
          <p:cNvSpPr txBox="1">
            <a:spLocks/>
          </p:cNvSpPr>
          <p:nvPr/>
        </p:nvSpPr>
        <p:spPr>
          <a:xfrm>
            <a:off x="1764917" y="3359551"/>
            <a:ext cx="36971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Configuration management </a:t>
            </a:r>
            <a:r>
              <a:rPr lang="fr-FR" sz="2400" b="1" dirty="0" err="1"/>
              <a:t>tools</a:t>
            </a:r>
            <a:endParaRPr lang="en" sz="2400" b="1" dirty="0"/>
          </a:p>
        </p:txBody>
      </p:sp>
      <p:cxnSp>
        <p:nvCxnSpPr>
          <p:cNvPr id="30" name="Straight Arrow Connector 20"/>
          <p:cNvCxnSpPr/>
          <p:nvPr/>
        </p:nvCxnSpPr>
        <p:spPr>
          <a:xfrm>
            <a:off x="503713" y="2192128"/>
            <a:ext cx="1058883" cy="3910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hape 160"/>
          <p:cNvSpPr txBox="1">
            <a:spLocks/>
          </p:cNvSpPr>
          <p:nvPr/>
        </p:nvSpPr>
        <p:spPr>
          <a:xfrm>
            <a:off x="1755292" y="4405354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Vendor-specific</a:t>
            </a:r>
            <a:r>
              <a:rPr lang="fr-FR" sz="2400" b="1" dirty="0"/>
              <a:t> solution</a:t>
            </a:r>
            <a:endParaRPr lang="en" sz="2400" b="1" dirty="0"/>
          </a:p>
        </p:txBody>
      </p:sp>
      <p:sp>
        <p:nvSpPr>
          <p:cNvPr id="38" name="Shape 160"/>
          <p:cNvSpPr txBox="1">
            <a:spLocks/>
          </p:cNvSpPr>
          <p:nvPr/>
        </p:nvSpPr>
        <p:spPr>
          <a:xfrm>
            <a:off x="5765790" y="3742244"/>
            <a:ext cx="2538334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rgbClr val="FF0000"/>
                </a:solidFill>
              </a:rPr>
              <a:t>Ansible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49" name="Shape 160"/>
          <p:cNvSpPr txBox="1">
            <a:spLocks/>
          </p:cNvSpPr>
          <p:nvPr/>
        </p:nvSpPr>
        <p:spPr>
          <a:xfrm>
            <a:off x="4318143" y="229018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ym typeface="Arial"/>
              </a:rPr>
              <a:t>Paramiko</a:t>
            </a:r>
            <a:endParaRPr lang="en" sz="2400" b="1" dirty="0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3676403" y="507452"/>
            <a:ext cx="533400" cy="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20"/>
          <p:cNvCxnSpPr/>
          <p:nvPr/>
        </p:nvCxnSpPr>
        <p:spPr>
          <a:xfrm flipV="1">
            <a:off x="6082870" y="302338"/>
            <a:ext cx="688069" cy="20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20"/>
          <p:cNvCxnSpPr/>
          <p:nvPr/>
        </p:nvCxnSpPr>
        <p:spPr>
          <a:xfrm>
            <a:off x="6082870" y="522090"/>
            <a:ext cx="688069" cy="305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160"/>
          <p:cNvSpPr txBox="1">
            <a:spLocks/>
          </p:cNvSpPr>
          <p:nvPr/>
        </p:nvSpPr>
        <p:spPr>
          <a:xfrm>
            <a:off x="6833805" y="36420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olidFill>
                  <a:srgbClr val="FF0000"/>
                </a:solidFill>
                <a:sym typeface="Arial"/>
              </a:rPr>
              <a:t>Netmiko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60" name="Shape 160"/>
          <p:cNvSpPr txBox="1">
            <a:spLocks/>
          </p:cNvSpPr>
          <p:nvPr/>
        </p:nvSpPr>
        <p:spPr>
          <a:xfrm>
            <a:off x="6833805" y="595133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olidFill>
                  <a:srgbClr val="FF0000"/>
                </a:solidFill>
                <a:sym typeface="Arial"/>
              </a:rPr>
              <a:t>Exscript</a:t>
            </a:r>
            <a:endParaRPr lang="en" sz="2400" b="1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20"/>
          <p:cNvCxnSpPr>
            <a:cxnSpLocks/>
          </p:cNvCxnSpPr>
          <p:nvPr/>
        </p:nvCxnSpPr>
        <p:spPr>
          <a:xfrm>
            <a:off x="4995075" y="3532040"/>
            <a:ext cx="573695" cy="4024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0">
            <a:extLst>
              <a:ext uri="{FF2B5EF4-FFF2-40B4-BE49-F238E27FC236}">
                <a16:creationId xmlns:a16="http://schemas.microsoft.com/office/drawing/2014/main" id="{B59272CA-B9F5-4435-BA32-2849DCBB980D}"/>
              </a:ext>
            </a:extLst>
          </p:cNvPr>
          <p:cNvCxnSpPr>
            <a:cxnSpLocks/>
          </p:cNvCxnSpPr>
          <p:nvPr/>
        </p:nvCxnSpPr>
        <p:spPr>
          <a:xfrm>
            <a:off x="503713" y="2191831"/>
            <a:ext cx="1154537" cy="2437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160">
            <a:extLst>
              <a:ext uri="{FF2B5EF4-FFF2-40B4-BE49-F238E27FC236}">
                <a16:creationId xmlns:a16="http://schemas.microsoft.com/office/drawing/2014/main" id="{B7CAAF23-D24B-46DC-953C-4E6382E64371}"/>
              </a:ext>
            </a:extLst>
          </p:cNvPr>
          <p:cNvSpPr txBox="1">
            <a:spLocks/>
          </p:cNvSpPr>
          <p:nvPr/>
        </p:nvSpPr>
        <p:spPr>
          <a:xfrm>
            <a:off x="1739250" y="2311807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OSS</a:t>
            </a:r>
            <a:r>
              <a:rPr lang="fr-FR" sz="2400" b="1" dirty="0"/>
              <a:t> </a:t>
            </a:r>
            <a:r>
              <a:rPr lang="fr-FR" sz="2400" b="1" dirty="0" err="1"/>
              <a:t>protocols</a:t>
            </a:r>
            <a:r>
              <a:rPr lang="fr-FR" sz="2400" b="1" dirty="0"/>
              <a:t>: </a:t>
            </a:r>
            <a:r>
              <a:rPr lang="fr-FR" sz="2400" b="1" dirty="0" err="1"/>
              <a:t>TL1</a:t>
            </a:r>
            <a:r>
              <a:rPr lang="fr-FR" sz="2400" b="1" dirty="0"/>
              <a:t>, SNMP (</a:t>
            </a:r>
            <a:r>
              <a:rPr lang="fr-FR" sz="2400" b="1" dirty="0" err="1"/>
              <a:t>pySNMP</a:t>
            </a:r>
            <a:r>
              <a:rPr lang="fr-FR" sz="2400" b="1" dirty="0"/>
              <a:t>) 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202921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Users\afourmy\Desktop\Pycon NetDim\sp_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580244"/>
            <a:ext cx="3911654" cy="1627831"/>
          </a:xfrm>
          <a:prstGeom prst="rect">
            <a:avLst/>
          </a:prstGeom>
          <a:noFill/>
        </p:spPr>
      </p:pic>
      <p:pic>
        <p:nvPicPr>
          <p:cNvPr id="12" name="Picture 6" descr="C:\Users\afourmy\Desktop\Pycon NetDim\routing_tab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601550"/>
            <a:ext cx="3996115" cy="1643938"/>
          </a:xfrm>
          <a:prstGeom prst="rect">
            <a:avLst/>
          </a:prstGeom>
          <a:noFill/>
        </p:spPr>
      </p:pic>
      <p:cxnSp>
        <p:nvCxnSpPr>
          <p:cNvPr id="16" name="Connecteur droit avec flèche 15"/>
          <p:cNvCxnSpPr>
            <a:cxnSpLocks/>
          </p:cNvCxnSpPr>
          <p:nvPr/>
        </p:nvCxnSpPr>
        <p:spPr>
          <a:xfrm>
            <a:off x="4116779" y="2394159"/>
            <a:ext cx="350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60"/>
          <p:cNvSpPr txBox="1">
            <a:spLocks/>
          </p:cNvSpPr>
          <p:nvPr/>
        </p:nvSpPr>
        <p:spPr>
          <a:xfrm>
            <a:off x="204745" y="3810571"/>
            <a:ext cx="3654563" cy="152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b="1" dirty="0"/>
              <a:t>Run Dijkstra’s algorithm to find the </a:t>
            </a:r>
            <a:r>
              <a:rPr lang="en" sz="2000" b="1" dirty="0">
                <a:solidFill>
                  <a:srgbClr val="FF0000"/>
                </a:solidFill>
              </a:rPr>
              <a:t>Shortest Path Tree</a:t>
            </a:r>
            <a:endParaRPr lang="en" sz="20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18" name="Shape 160"/>
          <p:cNvSpPr txBox="1">
            <a:spLocks/>
          </p:cNvSpPr>
          <p:nvPr/>
        </p:nvSpPr>
        <p:spPr>
          <a:xfrm>
            <a:off x="4467527" y="3744500"/>
            <a:ext cx="4676473" cy="3069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b="1" dirty="0"/>
              <a:t>Create the </a:t>
            </a:r>
            <a:r>
              <a:rPr lang="en" sz="2000" b="1" dirty="0">
                <a:solidFill>
                  <a:srgbClr val="FF0000"/>
                </a:solidFill>
              </a:rPr>
              <a:t>routing table</a:t>
            </a:r>
            <a:r>
              <a:rPr lang="en" sz="2000" b="1" dirty="0"/>
              <a:t>: (</a:t>
            </a:r>
            <a:r>
              <a:rPr lang="fr-FR" sz="2000" b="1" dirty="0"/>
              <a:t>destination      </a:t>
            </a:r>
            <a:r>
              <a:rPr lang="fr-FR" sz="2000" b="1" dirty="0" err="1"/>
              <a:t>outgoing</a:t>
            </a:r>
            <a:r>
              <a:rPr lang="fr-FR" sz="2000" b="1" dirty="0"/>
              <a:t> interface)</a:t>
            </a:r>
            <a:endParaRPr lang="en" sz="20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21" name="Shape 160"/>
          <p:cNvSpPr txBox="1">
            <a:spLocks/>
          </p:cNvSpPr>
          <p:nvPr/>
        </p:nvSpPr>
        <p:spPr>
          <a:xfrm>
            <a:off x="3586979" y="862445"/>
            <a:ext cx="2774167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/>
              <a:t>A router…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D32B9E3-BAFC-4D90-BF78-1E2CF355FD7E}"/>
              </a:ext>
            </a:extLst>
          </p:cNvPr>
          <p:cNvCxnSpPr>
            <a:cxnSpLocks/>
          </p:cNvCxnSpPr>
          <p:nvPr/>
        </p:nvCxnSpPr>
        <p:spPr>
          <a:xfrm>
            <a:off x="6248400" y="4083425"/>
            <a:ext cx="25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160">
            <a:extLst>
              <a:ext uri="{FF2B5EF4-FFF2-40B4-BE49-F238E27FC236}">
                <a16:creationId xmlns:a16="http://schemas.microsoft.com/office/drawing/2014/main" id="{E9F2DC86-A172-47B7-BB0E-5C5426B7E394}"/>
              </a:ext>
            </a:extLst>
          </p:cNvPr>
          <p:cNvSpPr txBox="1">
            <a:spLocks/>
          </p:cNvSpPr>
          <p:nvPr/>
        </p:nvSpPr>
        <p:spPr>
          <a:xfrm>
            <a:off x="1828800" y="4583579"/>
            <a:ext cx="5562600" cy="4096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1600" b="1" dirty="0"/>
              <a:t>(</a:t>
            </a:r>
            <a:r>
              <a:rPr lang="fr-FR" sz="1600" b="1" dirty="0" err="1"/>
              <a:t>applies</a:t>
            </a:r>
            <a:r>
              <a:rPr lang="fr-FR" sz="1600" b="1" dirty="0"/>
              <a:t> to </a:t>
            </a:r>
            <a:r>
              <a:rPr lang="fr-FR" sz="1600" b="1" dirty="0" err="1"/>
              <a:t>link</a:t>
            </a:r>
            <a:r>
              <a:rPr lang="fr-FR" sz="1600" b="1" dirty="0"/>
              <a:t> state </a:t>
            </a:r>
            <a:r>
              <a:rPr lang="fr-FR" sz="1600" b="1" dirty="0" err="1"/>
              <a:t>protocols</a:t>
            </a:r>
            <a:r>
              <a:rPr lang="fr-FR" sz="1600" b="1" dirty="0"/>
              <a:t> like OSPF and IS-IS)</a:t>
            </a:r>
            <a:endParaRPr lang="en" sz="16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</p:spTree>
    <p:extLst>
      <p:ext uri="{BB962C8B-B14F-4D97-AF65-F5344CB8AC3E}">
        <p14:creationId xmlns:p14="http://schemas.microsoft.com/office/powerpoint/2010/main" val="234051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0"/>
          <p:cNvSpPr txBox="1">
            <a:spLocks/>
          </p:cNvSpPr>
          <p:nvPr/>
        </p:nvSpPr>
        <p:spPr>
          <a:xfrm>
            <a:off x="2057400" y="285750"/>
            <a:ext cx="5581403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" sz="2000" b="1" dirty="0"/>
              <a:t>Allocate </a:t>
            </a:r>
            <a:r>
              <a:rPr lang="en" sz="2000" b="1" dirty="0">
                <a:solidFill>
                  <a:srgbClr val="FF0000"/>
                </a:solidFill>
              </a:rPr>
              <a:t>names</a:t>
            </a:r>
            <a:r>
              <a:rPr lang="en" sz="2000" b="1" dirty="0"/>
              <a:t> to all interfaces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" sz="2000" b="1" dirty="0"/>
              <a:t>Allocate </a:t>
            </a:r>
            <a:r>
              <a:rPr lang="en" sz="2000" b="1" dirty="0">
                <a:solidFill>
                  <a:srgbClr val="FF0000"/>
                </a:solidFill>
              </a:rPr>
              <a:t>IP addresses</a:t>
            </a:r>
            <a:r>
              <a:rPr lang="en" sz="2000" b="1" dirty="0"/>
              <a:t> to all interfaces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fr-FR" sz="2000" b="1" dirty="0" err="1"/>
              <a:t>Choose</a:t>
            </a:r>
            <a:r>
              <a:rPr lang="fr-FR" sz="2000" b="1" dirty="0"/>
              <a:t> a </a:t>
            </a:r>
            <a:r>
              <a:rPr lang="fr-FR" sz="2000" b="1" dirty="0" err="1"/>
              <a:t>protocol</a:t>
            </a:r>
            <a:r>
              <a:rPr lang="fr-FR" sz="2000" b="1" dirty="0"/>
              <a:t> (RIP, OSPF, IS-IS, …)</a:t>
            </a: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4EF3BD-238E-4F08-AF09-5659027C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04950"/>
            <a:ext cx="4385775" cy="32575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B62CD9F-4E8F-458B-B009-1B838F2A1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17" y="1576939"/>
            <a:ext cx="4108667" cy="3257550"/>
          </a:xfrm>
          <a:prstGeom prst="rect">
            <a:avLst/>
          </a:prstGeom>
        </p:spPr>
      </p:pic>
      <p:sp>
        <p:nvSpPr>
          <p:cNvPr id="12" name="Shape 160">
            <a:extLst>
              <a:ext uri="{FF2B5EF4-FFF2-40B4-BE49-F238E27FC236}">
                <a16:creationId xmlns:a16="http://schemas.microsoft.com/office/drawing/2014/main" id="{97A13964-D232-491E-ADF9-04119B8405B5}"/>
              </a:ext>
            </a:extLst>
          </p:cNvPr>
          <p:cNvSpPr txBox="1">
            <a:spLocks/>
          </p:cNvSpPr>
          <p:nvPr/>
        </p:nvSpPr>
        <p:spPr>
          <a:xfrm>
            <a:off x="3133963" y="3481939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8000" b="1" dirty="0">
                <a:sym typeface="Arial"/>
              </a:rPr>
              <a:t>1</a:t>
            </a:r>
            <a:endParaRPr lang="en" sz="8000" b="1" dirty="0"/>
          </a:p>
        </p:txBody>
      </p:sp>
      <p:sp>
        <p:nvSpPr>
          <p:cNvPr id="14" name="Shape 160">
            <a:extLst>
              <a:ext uri="{FF2B5EF4-FFF2-40B4-BE49-F238E27FC236}">
                <a16:creationId xmlns:a16="http://schemas.microsoft.com/office/drawing/2014/main" id="{AE110E8E-D6D7-49CC-96CA-5FFAF4E90A77}"/>
              </a:ext>
            </a:extLst>
          </p:cNvPr>
          <p:cNvSpPr txBox="1">
            <a:spLocks/>
          </p:cNvSpPr>
          <p:nvPr/>
        </p:nvSpPr>
        <p:spPr>
          <a:xfrm>
            <a:off x="7162088" y="3558139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8000" b="1" dirty="0">
                <a:sym typeface="Arial"/>
              </a:rPr>
              <a:t>2</a:t>
            </a:r>
            <a:endParaRPr lang="en" sz="8000" b="1" dirty="0"/>
          </a:p>
        </p:txBody>
      </p:sp>
    </p:spTree>
    <p:extLst>
      <p:ext uri="{BB962C8B-B14F-4D97-AF65-F5344CB8AC3E}">
        <p14:creationId xmlns:p14="http://schemas.microsoft.com/office/powerpoint/2010/main" val="16073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47"/>
          <p:cNvSpPr txBox="1">
            <a:spLocks noGrp="1"/>
          </p:cNvSpPr>
          <p:nvPr>
            <p:ph type="body" idx="1"/>
          </p:nvPr>
        </p:nvSpPr>
        <p:spPr>
          <a:xfrm>
            <a:off x="401053" y="1923054"/>
            <a:ext cx="5257800" cy="15125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" sz="2400" b="1" dirty="0">
                <a:latin typeface="Nixie One" charset="0"/>
              </a:rPr>
              <a:t>Telecommunication network :</a:t>
            </a:r>
          </a:p>
          <a:p>
            <a:pPr marL="457200" lvl="1" indent="-228600">
              <a:buFont typeface="Wingdings" pitchFamily="2" charset="2"/>
              <a:buChar char="Ø"/>
            </a:pPr>
            <a:r>
              <a:rPr lang="en" sz="2400" b="1" dirty="0">
                <a:latin typeface="Nixie One" charset="0"/>
              </a:rPr>
              <a:t> Networking </a:t>
            </a:r>
            <a:r>
              <a:rPr lang="en" sz="2400" b="1" dirty="0">
                <a:solidFill>
                  <a:srgbClr val="FF0000"/>
                </a:solidFill>
                <a:latin typeface="Nixie One" charset="0"/>
              </a:rPr>
              <a:t>devices</a:t>
            </a:r>
          </a:p>
          <a:p>
            <a:pPr marL="457200" lvl="1" indent="-228600">
              <a:buFont typeface="Wingdings" pitchFamily="2" charset="2"/>
              <a:buChar char="Ø"/>
            </a:pPr>
            <a:r>
              <a:rPr lang="en" sz="2400" b="1" dirty="0">
                <a:latin typeface="Nixie One" charset="0"/>
              </a:rPr>
              <a:t> Transmission </a:t>
            </a:r>
            <a:r>
              <a:rPr lang="en" sz="2400" b="1" dirty="0">
                <a:solidFill>
                  <a:srgbClr val="FF0000"/>
                </a:solidFill>
                <a:latin typeface="Nixie One" charset="0"/>
              </a:rPr>
              <a:t>links</a:t>
            </a:r>
          </a:p>
          <a:p>
            <a:pPr marL="228600" indent="0">
              <a:buNone/>
            </a:pPr>
            <a:r>
              <a:rPr lang="en" dirty="0">
                <a:solidFill>
                  <a:srgbClr val="FF0000"/>
                </a:solidFill>
              </a:rPr>
              <a:t>	</a:t>
            </a:r>
          </a:p>
          <a:p>
            <a:pPr marL="457200" lvl="0" indent="-228600" rtl="0">
              <a:spcBef>
                <a:spcPts val="0"/>
              </a:spcBef>
            </a:pPr>
            <a:endParaRPr lang="en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grpSp>
        <p:nvGrpSpPr>
          <p:cNvPr id="11" name="Shape 644"/>
          <p:cNvGrpSpPr/>
          <p:nvPr/>
        </p:nvGrpSpPr>
        <p:grpSpPr>
          <a:xfrm>
            <a:off x="381000" y="819150"/>
            <a:ext cx="333902" cy="333902"/>
            <a:chOff x="5941025" y="3634400"/>
            <a:chExt cx="467650" cy="467650"/>
          </a:xfrm>
        </p:grpSpPr>
        <p:sp>
          <p:nvSpPr>
            <p:cNvPr id="12" name="Shape 64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6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6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6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6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6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14350"/>
            <a:ext cx="3179241" cy="4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4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0"/>
          <p:cNvSpPr txBox="1">
            <a:spLocks/>
          </p:cNvSpPr>
          <p:nvPr/>
        </p:nvSpPr>
        <p:spPr>
          <a:xfrm>
            <a:off x="2362200" y="513457"/>
            <a:ext cx="4895603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+mj-lt"/>
              <a:buAutoNum type="arabicPeriod" startAt="4"/>
            </a:pPr>
            <a:r>
              <a:rPr lang="en" sz="2000" b="1" dirty="0"/>
              <a:t>Generate the </a:t>
            </a:r>
            <a:r>
              <a:rPr lang="en" sz="2000" b="1" dirty="0">
                <a:solidFill>
                  <a:srgbClr val="FF0000"/>
                </a:solidFill>
              </a:rPr>
              <a:t>configuration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 startAt="4"/>
            </a:pPr>
            <a:r>
              <a:rPr lang="en" sz="2000" b="1" dirty="0"/>
              <a:t>Create of the </a:t>
            </a:r>
            <a:r>
              <a:rPr lang="en" sz="2000" b="1" dirty="0">
                <a:solidFill>
                  <a:srgbClr val="FF0000"/>
                </a:solidFill>
              </a:rPr>
              <a:t>routing table</a:t>
            </a:r>
            <a:r>
              <a:rPr lang="fr-FR" sz="2000" b="1" dirty="0">
                <a:solidFill>
                  <a:srgbClr val="FF0000"/>
                </a:solidFill>
              </a:rPr>
              <a:t>s</a:t>
            </a:r>
            <a:endParaRPr lang="en" sz="2000" b="1" dirty="0">
              <a:solidFill>
                <a:srgbClr val="FF0000"/>
              </a:solidFill>
            </a:endParaRP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45221B-209E-4FB1-A61A-96ACE327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068209"/>
            <a:ext cx="4419449" cy="26440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679960-48E9-4690-9A48-6216B455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931922"/>
            <a:ext cx="3733800" cy="2966496"/>
          </a:xfrm>
          <a:prstGeom prst="rect">
            <a:avLst/>
          </a:prstGeom>
        </p:spPr>
      </p:pic>
      <p:sp>
        <p:nvSpPr>
          <p:cNvPr id="8" name="Shape 160">
            <a:extLst>
              <a:ext uri="{FF2B5EF4-FFF2-40B4-BE49-F238E27FC236}">
                <a16:creationId xmlns:a16="http://schemas.microsoft.com/office/drawing/2014/main" id="{92AD7604-CC45-454B-B3D6-F9ED7594D943}"/>
              </a:ext>
            </a:extLst>
          </p:cNvPr>
          <p:cNvSpPr txBox="1">
            <a:spLocks/>
          </p:cNvSpPr>
          <p:nvPr/>
        </p:nvSpPr>
        <p:spPr>
          <a:xfrm>
            <a:off x="1524000" y="1345168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6000" b="1" dirty="0">
                <a:sym typeface="Arial"/>
              </a:rPr>
              <a:t>4</a:t>
            </a:r>
            <a:endParaRPr lang="en" sz="6000" b="1" dirty="0"/>
          </a:p>
        </p:txBody>
      </p:sp>
      <p:sp>
        <p:nvSpPr>
          <p:cNvPr id="9" name="Shape 160">
            <a:extLst>
              <a:ext uri="{FF2B5EF4-FFF2-40B4-BE49-F238E27FC236}">
                <a16:creationId xmlns:a16="http://schemas.microsoft.com/office/drawing/2014/main" id="{DA1EAB24-7610-4452-9AFD-167CE8059C26}"/>
              </a:ext>
            </a:extLst>
          </p:cNvPr>
          <p:cNvSpPr txBox="1">
            <a:spLocks/>
          </p:cNvSpPr>
          <p:nvPr/>
        </p:nvSpPr>
        <p:spPr>
          <a:xfrm>
            <a:off x="6324600" y="1401034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6000" b="1" dirty="0">
                <a:sym typeface="Arial"/>
              </a:rPr>
              <a:t>5</a:t>
            </a:r>
            <a:endParaRPr lang="en" sz="6000" b="1" dirty="0"/>
          </a:p>
        </p:txBody>
      </p:sp>
    </p:spTree>
    <p:extLst>
      <p:ext uri="{BB962C8B-B14F-4D97-AF65-F5344CB8AC3E}">
        <p14:creationId xmlns:p14="http://schemas.microsoft.com/office/powerpoint/2010/main" val="360877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>
            <a:extLst>
              <a:ext uri="{FF2B5EF4-FFF2-40B4-BE49-F238E27FC236}">
                <a16:creationId xmlns:a16="http://schemas.microsoft.com/office/drawing/2014/main" id="{AA77F705-7252-4313-AF3F-F4AEF42FF9CE}"/>
              </a:ext>
            </a:extLst>
          </p:cNvPr>
          <p:cNvSpPr txBox="1">
            <a:spLocks/>
          </p:cNvSpPr>
          <p:nvPr/>
        </p:nvSpPr>
        <p:spPr>
          <a:xfrm>
            <a:off x="838200" y="895350"/>
            <a:ext cx="8001000" cy="281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FR" sz="2000" b="1" dirty="0">
              <a:hlinkClick r:id="rId2"/>
            </a:endParaRP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3"/>
              </a:rPr>
              <a:t>https://github.com/afourmy/pyNMS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4"/>
              </a:rPr>
              <a:t>https://github.com/afourmy/pyGISS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5"/>
              </a:rPr>
              <a:t>https://github.com/afourmy/EuroPython-2017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https://github.com/Toblerity/Shapely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https://github.com/jswhit/pyproj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https://github.com/knipknap/exscript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7"/>
              </a:rPr>
              <a:t>https://github.com/ktbyers/netmiko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8"/>
              </a:rPr>
              <a:t>https://github.com/ansible/ansible</a:t>
            </a:r>
            <a:endParaRPr lang="fr-FR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sp>
        <p:nvSpPr>
          <p:cNvPr id="4" name="Shape 160">
            <a:extLst>
              <a:ext uri="{FF2B5EF4-FFF2-40B4-BE49-F238E27FC236}">
                <a16:creationId xmlns:a16="http://schemas.microsoft.com/office/drawing/2014/main" id="{E54B3EB2-755F-461C-97A9-CDBAB9E07438}"/>
              </a:ext>
            </a:extLst>
          </p:cNvPr>
          <p:cNvSpPr txBox="1">
            <a:spLocks/>
          </p:cNvSpPr>
          <p:nvPr/>
        </p:nvSpPr>
        <p:spPr>
          <a:xfrm>
            <a:off x="3581400" y="4335494"/>
            <a:ext cx="45339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Thank</a:t>
            </a:r>
            <a:r>
              <a:rPr lang="fr-FR" sz="2400" b="1" dirty="0"/>
              <a:t> </a:t>
            </a:r>
            <a:r>
              <a:rPr lang="fr-FR" sz="2400" b="1" dirty="0" err="1"/>
              <a:t>you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158273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afourmy\Desktop\Sauvegarde\Python\NetDim\Icons\default_oxc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2062" y="623887"/>
            <a:ext cx="675548" cy="619252"/>
          </a:xfrm>
          <a:prstGeom prst="rect">
            <a:avLst/>
          </a:prstGeom>
          <a:noFill/>
        </p:spPr>
      </p:pic>
      <p:sp>
        <p:nvSpPr>
          <p:cNvPr id="37" name="TextBox 17"/>
          <p:cNvSpPr txBox="1"/>
          <p:nvPr/>
        </p:nvSpPr>
        <p:spPr>
          <a:xfrm>
            <a:off x="803269" y="4042950"/>
            <a:ext cx="2063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Router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38" name="Picture 3" descr="C:\Users\afourmy\Desktop\Sauvegarde\Python\NetDim\Icons\default_router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7862" y="678498"/>
            <a:ext cx="763755" cy="510033"/>
          </a:xfrm>
          <a:prstGeom prst="rect">
            <a:avLst/>
          </a:prstGeom>
          <a:noFill/>
        </p:spPr>
      </p:pic>
      <p:sp>
        <p:nvSpPr>
          <p:cNvPr id="39" name="TextBox 18"/>
          <p:cNvSpPr txBox="1"/>
          <p:nvPr/>
        </p:nvSpPr>
        <p:spPr>
          <a:xfrm>
            <a:off x="871291" y="347203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7705 SAR</a:t>
            </a:r>
            <a:endParaRPr lang="en-US" sz="1200" b="1" dirty="0">
              <a:latin typeface="Nixie One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7" y="1280910"/>
            <a:ext cx="2315248" cy="223884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75545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68" y="1418939"/>
            <a:ext cx="2676525" cy="1962785"/>
          </a:xfrm>
          <a:prstGeom prst="rect">
            <a:avLst/>
          </a:prstGeom>
        </p:spPr>
      </p:pic>
      <p:sp>
        <p:nvSpPr>
          <p:cNvPr id="42" name="TextBox 18"/>
          <p:cNvSpPr txBox="1"/>
          <p:nvPr/>
        </p:nvSpPr>
        <p:spPr>
          <a:xfrm>
            <a:off x="3838230" y="347203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1830 PSS</a:t>
            </a:r>
            <a:endParaRPr lang="en-US" sz="1200" b="1" dirty="0">
              <a:latin typeface="Nixie One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9245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17"/>
          <p:cNvSpPr txBox="1"/>
          <p:nvPr/>
        </p:nvSpPr>
        <p:spPr>
          <a:xfrm>
            <a:off x="3061280" y="4042950"/>
            <a:ext cx="3103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Optical switch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62" y="1364595"/>
            <a:ext cx="1618915" cy="2007076"/>
          </a:xfrm>
          <a:prstGeom prst="rect">
            <a:avLst/>
          </a:prstGeom>
        </p:spPr>
      </p:pic>
      <p:sp>
        <p:nvSpPr>
          <p:cNvPr id="45" name="TextBox 18"/>
          <p:cNvSpPr txBox="1"/>
          <p:nvPr/>
        </p:nvSpPr>
        <p:spPr>
          <a:xfrm>
            <a:off x="6836964" y="3436875"/>
            <a:ext cx="1340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</a:t>
            </a:r>
            <a:r>
              <a:rPr lang="fr-FR" sz="1200" b="1" dirty="0" err="1">
                <a:latin typeface="Nixie One" charset="0"/>
              </a:rPr>
              <a:t>antenna</a:t>
            </a:r>
            <a:endParaRPr lang="en-US" sz="1200" b="1" dirty="0">
              <a:latin typeface="Nixie On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96000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7"/>
          <p:cNvSpPr txBox="1"/>
          <p:nvPr/>
        </p:nvSpPr>
        <p:spPr>
          <a:xfrm>
            <a:off x="6538636" y="4042950"/>
            <a:ext cx="237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latin typeface="Nixie One" charset="0"/>
              </a:rPr>
              <a:t>Antenna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F9537C5-6E7A-43A1-B1A3-9356E1ADD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599" y="620312"/>
            <a:ext cx="679079" cy="6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98" y="680151"/>
            <a:ext cx="3175561" cy="86606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42" y="712854"/>
            <a:ext cx="3014564" cy="7738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84" y="1276350"/>
            <a:ext cx="3175561" cy="31755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33550"/>
            <a:ext cx="4204249" cy="2111466"/>
          </a:xfrm>
          <a:prstGeom prst="rect">
            <a:avLst/>
          </a:prstGeom>
        </p:spPr>
      </p:pic>
      <p:sp>
        <p:nvSpPr>
          <p:cNvPr id="7" name="TextBox 17"/>
          <p:cNvSpPr txBox="1"/>
          <p:nvPr/>
        </p:nvSpPr>
        <p:spPr>
          <a:xfrm>
            <a:off x="1111313" y="4030303"/>
            <a:ext cx="3155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Ethernet (10G)</a:t>
            </a:r>
            <a:endParaRPr lang="en-US" sz="3200" b="1" dirty="0">
              <a:latin typeface="Nixie One" charset="0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5410200" y="4025691"/>
            <a:ext cx="2943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Optical </a:t>
            </a:r>
            <a:r>
              <a:rPr lang="fr-FR" sz="3200" b="1" dirty="0" err="1">
                <a:latin typeface="Nixie One" charset="0"/>
              </a:rPr>
              <a:t>fiber</a:t>
            </a:r>
            <a:endParaRPr lang="en-US" sz="3200" b="1" dirty="0"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071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4615"/>
            <a:ext cx="7315200" cy="4869629"/>
          </a:xfrm>
          <a:prstGeom prst="rect">
            <a:avLst/>
          </a:prstGeom>
        </p:spPr>
      </p:pic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715287" y="466266"/>
            <a:ext cx="3124200" cy="742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800" b="1" dirty="0" err="1">
                <a:latin typeface="Nixie One"/>
                <a:sym typeface="Nixie One"/>
              </a:rPr>
              <a:t>Forwarding</a:t>
            </a:r>
            <a:r>
              <a:rPr lang="fr-FR" sz="2800" b="1" dirty="0">
                <a:latin typeface="Nixie One"/>
                <a:sym typeface="Nixie One"/>
              </a:rPr>
              <a:t> </a:t>
            </a:r>
            <a:r>
              <a:rPr lang="fr-FR" sz="2800" b="1" dirty="0" err="1">
                <a:latin typeface="Nixie One"/>
                <a:sym typeface="Nixie One"/>
              </a:rPr>
              <a:t>decision</a:t>
            </a:r>
            <a:endParaRPr lang="en" sz="2800" b="1" dirty="0">
              <a:latin typeface="Nixie One"/>
              <a:sym typeface="Nixie One"/>
            </a:endParaRP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038600" y="2647950"/>
            <a:ext cx="0" cy="5357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0"/>
          <p:cNvCxnSpPr>
            <a:cxnSpLocks/>
          </p:cNvCxnSpPr>
          <p:nvPr/>
        </p:nvCxnSpPr>
        <p:spPr>
          <a:xfrm flipH="1" flipV="1">
            <a:off x="4191000" y="1429844"/>
            <a:ext cx="172774" cy="7689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60"/>
          <p:cNvSpPr txBox="1">
            <a:spLocks/>
          </p:cNvSpPr>
          <p:nvPr/>
        </p:nvSpPr>
        <p:spPr>
          <a:xfrm>
            <a:off x="2590800" y="3790950"/>
            <a:ext cx="4191000" cy="815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olidFill>
                  <a:schemeClr val="tx1"/>
                </a:solidFill>
              </a:rPr>
              <a:t>Electrical</a:t>
            </a:r>
            <a:r>
              <a:rPr lang="fr-FR" sz="2400" b="1" dirty="0">
                <a:solidFill>
                  <a:schemeClr val="tx1"/>
                </a:solidFill>
              </a:rPr>
              <a:t> – Optical 		conversion </a:t>
            </a:r>
          </a:p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chemeClr val="tx1"/>
                </a:solidFill>
              </a:rPr>
              <a:t>			+</a:t>
            </a:r>
          </a:p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olidFill>
                  <a:schemeClr val="tx1"/>
                </a:solidFill>
              </a:rPr>
              <a:t>Wavelength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2400" b="1" dirty="0" err="1">
                <a:solidFill>
                  <a:schemeClr val="tx1"/>
                </a:solidFill>
              </a:rPr>
              <a:t>multiplexing</a:t>
            </a:r>
            <a:endParaRPr lang="en" sz="24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" sz="1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20">
            <a:extLst>
              <a:ext uri="{FF2B5EF4-FFF2-40B4-BE49-F238E27FC236}">
                <a16:creationId xmlns:a16="http://schemas.microsoft.com/office/drawing/2014/main" id="{254C46A9-D767-4C24-BB6D-8F4BE60911AE}"/>
              </a:ext>
            </a:extLst>
          </p:cNvPr>
          <p:cNvCxnSpPr>
            <a:cxnSpLocks/>
          </p:cNvCxnSpPr>
          <p:nvPr/>
        </p:nvCxnSpPr>
        <p:spPr>
          <a:xfrm flipV="1">
            <a:off x="6661776" y="2343150"/>
            <a:ext cx="272424" cy="10133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60">
            <a:extLst>
              <a:ext uri="{FF2B5EF4-FFF2-40B4-BE49-F238E27FC236}">
                <a16:creationId xmlns:a16="http://schemas.microsoft.com/office/drawing/2014/main" id="{8D75EBBE-D18F-4B35-BA92-16C61AA292D7}"/>
              </a:ext>
            </a:extLst>
          </p:cNvPr>
          <p:cNvSpPr txBox="1">
            <a:spLocks/>
          </p:cNvSpPr>
          <p:nvPr/>
        </p:nvSpPr>
        <p:spPr>
          <a:xfrm>
            <a:off x="5715000" y="1415899"/>
            <a:ext cx="3124200" cy="74295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2800" b="1" dirty="0" err="1">
                <a:latin typeface="Nixie One"/>
                <a:sym typeface="Nixie One"/>
              </a:rPr>
              <a:t>Microwave</a:t>
            </a:r>
            <a:r>
              <a:rPr lang="fr-FR" sz="2800" b="1" dirty="0">
                <a:latin typeface="Nixie One"/>
                <a:sym typeface="Nixie One"/>
              </a:rPr>
              <a:t> transmission</a:t>
            </a:r>
            <a:endParaRPr lang="en" sz="2800" b="1" dirty="0">
              <a:latin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6657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8" y="376454"/>
            <a:ext cx="2126900" cy="11697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1" y="1928971"/>
            <a:ext cx="2244132" cy="116414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11" y="3343136"/>
            <a:ext cx="1249301" cy="1249301"/>
          </a:xfrm>
          <a:prstGeom prst="rect">
            <a:avLst/>
          </a:prstGeom>
        </p:spPr>
      </p:pic>
      <p:sp>
        <p:nvSpPr>
          <p:cNvPr id="6" name="TextBox 17"/>
          <p:cNvSpPr txBox="1"/>
          <p:nvPr/>
        </p:nvSpPr>
        <p:spPr>
          <a:xfrm>
            <a:off x="835959" y="1535509"/>
            <a:ext cx="195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Nixie One" charset="0"/>
              </a:rPr>
              <a:t>5620 SAM (Nokia)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7" name="TextBox 17"/>
          <p:cNvSpPr txBox="1"/>
          <p:nvPr/>
        </p:nvSpPr>
        <p:spPr>
          <a:xfrm>
            <a:off x="899785" y="3096393"/>
            <a:ext cx="195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Nixie One" charset="0"/>
              </a:rPr>
              <a:t>U2000 (</a:t>
            </a:r>
            <a:r>
              <a:rPr lang="fr-FR" sz="1600" b="1" dirty="0" err="1">
                <a:latin typeface="Nixie One" charset="0"/>
              </a:rPr>
              <a:t>Huawei</a:t>
            </a:r>
            <a:r>
              <a:rPr lang="fr-FR" sz="1600" b="1" dirty="0">
                <a:latin typeface="Nixie One" charset="0"/>
              </a:rPr>
              <a:t>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99686" y="4500835"/>
            <a:ext cx="2137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latin typeface="Nixie One" charset="0"/>
              </a:rPr>
              <a:t>OneControl</a:t>
            </a:r>
            <a:r>
              <a:rPr lang="fr-FR" sz="1600" b="1" dirty="0">
                <a:latin typeface="Nixie One" charset="0"/>
              </a:rPr>
              <a:t> (</a:t>
            </a:r>
            <a:r>
              <a:rPr lang="fr-FR" sz="1600" b="1" dirty="0" err="1">
                <a:latin typeface="Nixie One" charset="0"/>
              </a:rPr>
              <a:t>Ciena</a:t>
            </a:r>
            <a:r>
              <a:rPr lang="fr-FR" sz="1600" b="1" dirty="0">
                <a:latin typeface="Nixie One" charset="0"/>
              </a:rPr>
              <a:t>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209550"/>
            <a:ext cx="2717765" cy="4701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60"/>
          <p:cNvSpPr txBox="1">
            <a:spLocks/>
          </p:cNvSpPr>
          <p:nvPr/>
        </p:nvSpPr>
        <p:spPr>
          <a:xfrm>
            <a:off x="3733800" y="1961443"/>
            <a:ext cx="5245961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Network Management System </a:t>
            </a:r>
            <a:r>
              <a:rPr lang="en" sz="2400" b="1" dirty="0"/>
              <a:t>(NMS) are provided by equipment manufacturers :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/>
              <a:t>Network </a:t>
            </a:r>
            <a:r>
              <a:rPr lang="fr-FR" sz="2400" b="1" dirty="0" err="1">
                <a:solidFill>
                  <a:srgbClr val="FF0000"/>
                </a:solidFill>
              </a:rPr>
              <a:t>visualization</a:t>
            </a:r>
            <a:endParaRPr lang="fr-FR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/>
              <a:t>Network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inventory</a:t>
            </a:r>
            <a:endParaRPr lang="fr-FR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en" sz="2400" b="1" dirty="0">
                <a:solidFill>
                  <a:srgbClr val="FF0000"/>
                </a:solidFill>
              </a:rPr>
              <a:t>provisioning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en" sz="2400" b="1" dirty="0">
                <a:solidFill>
                  <a:srgbClr val="FF0000"/>
                </a:solidFill>
              </a:rPr>
              <a:t>supervision</a:t>
            </a:r>
            <a:endParaRPr lang="en" sz="24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0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1034974" y="3943350"/>
            <a:ext cx="1774810" cy="742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indent="0" defTabSz="914400">
              <a:lnSpc>
                <a:spcPct val="100000"/>
              </a:lnSpc>
              <a:spcBef>
                <a:spcPts val="0"/>
              </a:spcBef>
              <a:buClr>
                <a:srgbClr val="114454"/>
              </a:buClr>
              <a:buSzPct val="100000"/>
              <a:buNone/>
              <a:defRPr/>
            </a:pPr>
            <a:r>
              <a:rPr lang="fr-FR" sz="2400" b="1" dirty="0">
                <a:solidFill>
                  <a:srgbClr val="114454"/>
                </a:solidFill>
                <a:latin typeface="Nixie One"/>
              </a:rPr>
              <a:t>Network </a:t>
            </a:r>
            <a:r>
              <a:rPr lang="fr-FR" sz="2400" b="1" dirty="0" err="1">
                <a:solidFill>
                  <a:srgbClr val="FF0000"/>
                </a:solidFill>
                <a:latin typeface="Nixie One"/>
              </a:rPr>
              <a:t>topology</a:t>
            </a:r>
            <a:endParaRPr lang="en" sz="2400" b="1" dirty="0">
              <a:solidFill>
                <a:srgbClr val="FF0000"/>
              </a:solidFill>
              <a:latin typeface="Nixie One"/>
            </a:endParaRPr>
          </a:p>
        </p:txBody>
      </p:sp>
      <p:pic>
        <p:nvPicPr>
          <p:cNvPr id="4099" name="Picture 3" descr="C:\Users\afourmy\Desktop\Pycon NetDim\network_rand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673068"/>
            <a:ext cx="3252347" cy="3116833"/>
          </a:xfrm>
          <a:prstGeom prst="rect">
            <a:avLst/>
          </a:prstGeom>
          <a:noFill/>
        </p:spPr>
      </p:pic>
      <p:pic>
        <p:nvPicPr>
          <p:cNvPr id="4100" name="Picture 4" descr="C:\Users\afourmy\Desktop\Pycon NetDim\network_exc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8759" y="686979"/>
            <a:ext cx="2247241" cy="3003629"/>
          </a:xfrm>
          <a:prstGeom prst="rect">
            <a:avLst/>
          </a:prstGeom>
          <a:noFill/>
        </p:spPr>
      </p:pic>
      <p:sp>
        <p:nvSpPr>
          <p:cNvPr id="18" name="Right Arrow 17"/>
          <p:cNvSpPr/>
          <p:nvPr/>
        </p:nvSpPr>
        <p:spPr>
          <a:xfrm>
            <a:off x="3657600" y="1756328"/>
            <a:ext cx="1447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0"/>
          <p:cNvSpPr txBox="1">
            <a:spLocks/>
          </p:cNvSpPr>
          <p:nvPr/>
        </p:nvSpPr>
        <p:spPr>
          <a:xfrm>
            <a:off x="5335604" y="3943350"/>
            <a:ext cx="3276600" cy="742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tabLst/>
              <a:defRPr/>
            </a:pPr>
            <a:r>
              <a:rPr lang="en" sz="2400" b="1" noProof="0" dirty="0">
                <a:solidFill>
                  <a:srgbClr val="FF0000"/>
                </a:solidFill>
                <a:latin typeface="Nixie One"/>
                <a:ea typeface="Nixie One"/>
                <a:cs typeface="Nixie One"/>
                <a:sym typeface="Nixie One"/>
              </a:rPr>
              <a:t>Drawing</a:t>
            </a:r>
            <a:r>
              <a:rPr lang="en" sz="2400" b="1" noProof="0" dirty="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 of the associated network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22" name="Shape 551"/>
          <p:cNvGrpSpPr/>
          <p:nvPr/>
        </p:nvGrpSpPr>
        <p:grpSpPr>
          <a:xfrm>
            <a:off x="4575005" y="2058305"/>
            <a:ext cx="272176" cy="272158"/>
            <a:chOff x="1951075" y="2333250"/>
            <a:chExt cx="381200" cy="381175"/>
          </a:xfrm>
        </p:grpSpPr>
        <p:sp>
          <p:nvSpPr>
            <p:cNvPr id="23" name="Shape 55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553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54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55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660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1107339" y="465921"/>
            <a:ext cx="2844586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114454"/>
                </a:solidFill>
                <a:latin typeface="Nixie One"/>
              </a:rPr>
              <a:t>GPS coordinates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5181600" y="490586"/>
            <a:ext cx="3416592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400" b="1" dirty="0" err="1">
                <a:solidFill>
                  <a:srgbClr val="114454"/>
                </a:solidFill>
                <a:latin typeface="Nixie One"/>
              </a:rPr>
              <a:t>Drawing</a:t>
            </a:r>
            <a:r>
              <a:rPr lang="fr-FR" sz="2400" b="1" dirty="0">
                <a:solidFill>
                  <a:srgbClr val="114454"/>
                </a:solidFill>
                <a:latin typeface="Nixie One"/>
              </a:rPr>
              <a:t> </a:t>
            </a:r>
            <a:r>
              <a:rPr lang="fr-FR" sz="2400" b="1" dirty="0" err="1">
                <a:solidFill>
                  <a:srgbClr val="114454"/>
                </a:solidFill>
                <a:latin typeface="Nixie One"/>
              </a:rPr>
              <a:t>algorithm</a:t>
            </a:r>
            <a:endParaRPr lang="en" sz="2400" b="1" dirty="0">
              <a:solidFill>
                <a:srgbClr val="114454"/>
              </a:solidFill>
              <a:latin typeface="Nixie One"/>
            </a:endParaRPr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</p:txBody>
      </p:sp>
      <p:pic>
        <p:nvPicPr>
          <p:cNvPr id="1026" name="Picture 2" descr="C:\Users\afourmy\Desktop\Pycon NetDim\ArcGI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562" y="1246207"/>
            <a:ext cx="3424139" cy="2857691"/>
          </a:xfrm>
          <a:prstGeom prst="rect">
            <a:avLst/>
          </a:prstGeom>
          <a:noFill/>
        </p:spPr>
      </p:pic>
      <p:grpSp>
        <p:nvGrpSpPr>
          <p:cNvPr id="2" name="Shape 644"/>
          <p:cNvGrpSpPr/>
          <p:nvPr/>
        </p:nvGrpSpPr>
        <p:grpSpPr>
          <a:xfrm>
            <a:off x="101386" y="854643"/>
            <a:ext cx="333902" cy="333902"/>
            <a:chOff x="5941025" y="3634400"/>
            <a:chExt cx="467650" cy="467650"/>
          </a:xfrm>
        </p:grpSpPr>
        <p:sp>
          <p:nvSpPr>
            <p:cNvPr id="17" name="Shape 64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6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6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6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F07E4EF8-3B65-4B33-BE3E-599EEB12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46207"/>
            <a:ext cx="4150433" cy="29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6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0"/>
          <p:cNvSpPr txBox="1">
            <a:spLocks/>
          </p:cNvSpPr>
          <p:nvPr/>
        </p:nvSpPr>
        <p:spPr>
          <a:xfrm>
            <a:off x="1029689" y="285750"/>
            <a:ext cx="7770421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/>
              <a:t>We need :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GUI programming toolkit (tkinter)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widget for low-level drawing (Canvas)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method to draw </a:t>
            </a:r>
            <a:r>
              <a:rPr lang="en" sz="2400" b="1" dirty="0">
                <a:solidFill>
                  <a:srgbClr val="FF0000"/>
                </a:solidFill>
              </a:rPr>
              <a:t>polygons</a:t>
            </a:r>
            <a:r>
              <a:rPr lang="en" sz="2400" b="1" dirty="0"/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38350"/>
            <a:ext cx="2658694" cy="281940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4185986" y="3333750"/>
            <a:ext cx="118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78" y="1909946"/>
            <a:ext cx="2590800" cy="30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45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6697</TotalTime>
  <Words>618</Words>
  <Application>Microsoft Office PowerPoint</Application>
  <PresentationFormat>Affichage à l'écran (16:9)</PresentationFormat>
  <Paragraphs>109</Paragraphs>
  <Slides>21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Roboto Slab</vt:lpstr>
      <vt:lpstr>Nixie One</vt:lpstr>
      <vt:lpstr>Calibri</vt:lpstr>
      <vt:lpstr>Wingdings</vt:lpstr>
      <vt:lpstr>Calibri Light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Fourmy, Antoine (EXT - RO)</dc:creator>
  <cp:lastModifiedBy>Antoine Fourmy</cp:lastModifiedBy>
  <cp:revision>208</cp:revision>
  <dcterms:modified xsi:type="dcterms:W3CDTF">2017-07-04T21:30:40Z</dcterms:modified>
</cp:coreProperties>
</file>